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7" r:id="rId2"/>
    <p:sldId id="279" r:id="rId3"/>
    <p:sldId id="281" r:id="rId4"/>
    <p:sldId id="288" r:id="rId5"/>
    <p:sldId id="282" r:id="rId6"/>
    <p:sldId id="284" r:id="rId7"/>
    <p:sldId id="283" r:id="rId8"/>
  </p:sldIdLst>
  <p:sldSz cx="12192000" cy="6858000"/>
  <p:notesSz cx="6858000" cy="9144000"/>
  <p:embeddedFontLs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1D16"/>
    <a:srgbClr val="E01F1A"/>
    <a:srgbClr val="DA2320"/>
    <a:srgbClr val="E2201B"/>
    <a:srgbClr val="AC1B16"/>
    <a:srgbClr val="2A5F7F"/>
    <a:srgbClr val="204D6E"/>
    <a:srgbClr val="235172"/>
    <a:srgbClr val="285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784" autoAdjust="0"/>
  </p:normalViewPr>
  <p:slideViewPr>
    <p:cSldViewPr snapToGrid="0">
      <p:cViewPr>
        <p:scale>
          <a:sx n="90" d="100"/>
          <a:sy n="90" d="100"/>
        </p:scale>
        <p:origin x="-62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17.04.2020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s://www.youtube.com/watch?v=HkYXyBxiWtc" TargetMode="External"/><Relationship Id="rId3" Type="http://schemas.openxmlformats.org/officeDocument/2006/relationships/hyperlink" Target="https://youtu.be/9YbTu7KySw4" TargetMode="External"/><Relationship Id="rId7" Type="http://schemas.openxmlformats.org/officeDocument/2006/relationships/hyperlink" Target="https://www.youtube.com/watch?v=AxhVnyCU48A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g"/><Relationship Id="rId11" Type="http://schemas.openxmlformats.org/officeDocument/2006/relationships/hyperlink" Target="https://www.youtube.com/watch?v=ymOCwsNdjKM" TargetMode="External"/><Relationship Id="rId5" Type="http://schemas.openxmlformats.org/officeDocument/2006/relationships/hyperlink" Target="https://www.youtube.com/watch?v=9YbTu7KySw4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png"/><Relationship Id="rId9" Type="http://schemas.openxmlformats.org/officeDocument/2006/relationships/hyperlink" Target="https://www.youtube.com/watch?v=p19EtHUQF4k" TargetMode="External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f6zGbhiif5A&amp;feature=emb_log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hyperlink" Target="https://www.tvr.by/events/proekty-atn/belarus-pomnit/" TargetMode="External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356350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Апрель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2020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31386" y="2898575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2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be-BY" sz="32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ад небам Бацькаўшчыны нашай прайшла суровая вайна</a:t>
            </a:r>
            <a:r>
              <a:rPr lang="ru-RU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600" b="1" dirty="0">
                <a:latin typeface="Arial"/>
                <a:ea typeface="Arial"/>
                <a:cs typeface="Arial"/>
                <a:sym typeface="Arial"/>
              </a:rPr>
              <a:t>(75-я годовщина Победы советского народа в Великой Отечественной войне)</a:t>
            </a:r>
            <a:endParaRPr lang="ru-RU" sz="26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09" y="2969290"/>
            <a:ext cx="4422729" cy="79500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Великая Отечественная война занимает особое место в исторической памяти белорусского народа.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Самые драматические события начального периода войны разыгрались на белорусской земле.</a:t>
            </a:r>
            <a:br>
              <a:rPr lang="ru-RU" sz="2400" dirty="0"/>
            </a:br>
            <a:endParaRPr lang="x-none" sz="2400" dirty="0"/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xmlns="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78811" y="4771909"/>
            <a:ext cx="4255452" cy="1442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Первыми врага встретил гарнизон </a:t>
            </a:r>
            <a:r>
              <a:rPr lang="ru-RU" sz="2400" b="1" dirty="0"/>
              <a:t>Брестской крепости</a:t>
            </a:r>
            <a:r>
              <a:rPr lang="ru-RU" sz="2400" dirty="0"/>
              <a:t>. Оборона продолжалась целый месяц.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357737" y="893696"/>
            <a:ext cx="8753177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Великая Отечественная война — годы испытаний,</a:t>
            </a:r>
          </a:p>
          <a:p>
            <a:r>
              <a:rPr lang="ru-RU" sz="3200" b="1" dirty="0"/>
              <a:t>мужества и героизма белорусского народа</a:t>
            </a:r>
            <a:endParaRPr lang="x-none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7737" y="5812410"/>
            <a:ext cx="634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На территории Беларуси война длилась </a:t>
            </a:r>
            <a:br>
              <a:rPr lang="ru-RU" sz="2000" i="1" dirty="0"/>
            </a:br>
            <a:r>
              <a:rPr lang="ru-RU" sz="2000" b="1" i="1" dirty="0">
                <a:solidFill>
                  <a:srgbClr val="C00000"/>
                </a:solidFill>
              </a:rPr>
              <a:t>3 года 1 месяц и 6 дней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5" y="1926795"/>
            <a:ext cx="6578689" cy="367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5777491" y="1961710"/>
            <a:ext cx="59722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Нацисты планировали оставить в Беларуси лишь каждого четвертого для использования в качестве подневольной рабочей силы. Остальные 75% подлежали уничтожению или высылке.</a:t>
            </a:r>
          </a:p>
          <a:p>
            <a:pPr algn="just">
              <a:spcAft>
                <a:spcPts val="0"/>
              </a:spcAft>
            </a:pPr>
            <a:endParaRPr lang="ru-RU" sz="2000" dirty="0"/>
          </a:p>
          <a:p>
            <a:pPr algn="just">
              <a:spcAft>
                <a:spcPts val="0"/>
              </a:spcAft>
            </a:pPr>
            <a:r>
              <a:rPr lang="ru-RU" sz="2000" dirty="0"/>
              <a:t>На территории Беларуси было </a:t>
            </a:r>
            <a:r>
              <a:rPr lang="ru-RU" sz="2000" b="1" dirty="0"/>
              <a:t>создано</a:t>
            </a:r>
            <a:r>
              <a:rPr lang="ru-RU" sz="2000" dirty="0"/>
              <a:t>: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более </a:t>
            </a:r>
            <a:r>
              <a:rPr lang="ru-RU" sz="2000" b="1" dirty="0"/>
              <a:t>260</a:t>
            </a:r>
            <a:r>
              <a:rPr lang="ru-RU" sz="2000" dirty="0"/>
              <a:t> лагерей смерти,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свыше </a:t>
            </a:r>
            <a:r>
              <a:rPr lang="ru-RU" sz="2000" b="1" dirty="0"/>
              <a:t>110</a:t>
            </a:r>
            <a:r>
              <a:rPr lang="ru-RU" sz="2000" dirty="0"/>
              <a:t> гетто.</a:t>
            </a:r>
          </a:p>
          <a:p>
            <a:pPr algn="just">
              <a:spcAft>
                <a:spcPts val="0"/>
              </a:spcAft>
            </a:pPr>
            <a:endParaRPr lang="ru-RU" sz="2000" b="1" dirty="0"/>
          </a:p>
          <a:p>
            <a:pPr algn="just">
              <a:spcAft>
                <a:spcPts val="0"/>
              </a:spcAft>
            </a:pPr>
            <a:r>
              <a:rPr lang="ru-RU" sz="2000" dirty="0"/>
              <a:t>Массово</a:t>
            </a:r>
            <a:r>
              <a:rPr lang="ru-RU" sz="2000" b="1" dirty="0"/>
              <a:t> уничтожались </a:t>
            </a:r>
            <a:r>
              <a:rPr lang="ru-RU" sz="2000" dirty="0"/>
              <a:t>лица еврейской национальности.</a:t>
            </a:r>
          </a:p>
          <a:p>
            <a:pPr algn="just">
              <a:spcAft>
                <a:spcPts val="0"/>
              </a:spcAft>
            </a:pPr>
            <a:r>
              <a:rPr lang="ru-RU" sz="2000" dirty="0"/>
              <a:t>На принудительные работы в Германию было </a:t>
            </a:r>
            <a:r>
              <a:rPr lang="ru-RU" sz="2000" b="1" dirty="0"/>
              <a:t>вывезено</a:t>
            </a:r>
            <a:r>
              <a:rPr lang="ru-RU" sz="2000" dirty="0"/>
              <a:t> почти </a:t>
            </a:r>
            <a:r>
              <a:rPr lang="ru-RU" sz="2000" b="1" dirty="0"/>
              <a:t>385 тысяч </a:t>
            </a:r>
            <a:r>
              <a:rPr lang="ru-RU" sz="2000" dirty="0"/>
              <a:t>жителей Беларуси, более половины из них не вернулись, умерли или погибли.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2080" y="1961710"/>
            <a:ext cx="4673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Цикл видеофильмов (проект т</a:t>
            </a:r>
            <a:r>
              <a:rPr lang="be-BY" dirty="0"/>
              <a:t>елеканала ОНТ</a:t>
            </a:r>
            <a:r>
              <a:rPr lang="ru-RU" dirty="0"/>
              <a:t>) «</a:t>
            </a:r>
            <a:r>
              <a:rPr lang="ru-RU" b="1" dirty="0"/>
              <a:t>Великая Отечественная война в Беларуси</a:t>
            </a:r>
          </a:p>
          <a:p>
            <a:r>
              <a:rPr lang="ru-RU" b="1" dirty="0"/>
              <a:t>в цифрах и фактах</a:t>
            </a:r>
            <a:r>
              <a:rPr lang="ru-RU" dirty="0"/>
              <a:t>»</a:t>
            </a:r>
            <a:endParaRPr lang="en-US" dirty="0"/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05" y="2113862"/>
            <a:ext cx="737680" cy="731583"/>
          </a:xfrm>
          <a:prstGeom prst="rect">
            <a:avLst/>
          </a:prstGeom>
        </p:spPr>
      </p:pic>
      <p:pic>
        <p:nvPicPr>
          <p:cNvPr id="10" name="Рисунок 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5" y="3091498"/>
            <a:ext cx="1920000" cy="1440000"/>
          </a:xfrm>
          <a:prstGeom prst="rect">
            <a:avLst/>
          </a:prstGeom>
        </p:spPr>
      </p:pic>
      <p:pic>
        <p:nvPicPr>
          <p:cNvPr id="11" name="Рисунок 10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1" y="4209761"/>
            <a:ext cx="1920001" cy="1440000"/>
          </a:xfrm>
          <a:prstGeom prst="rect">
            <a:avLst/>
          </a:prstGeom>
        </p:spPr>
      </p:pic>
      <p:pic>
        <p:nvPicPr>
          <p:cNvPr id="15" name="Рисунок 14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54" y="3094583"/>
            <a:ext cx="1919999" cy="1440000"/>
          </a:xfrm>
          <a:prstGeom prst="rect">
            <a:avLst/>
          </a:prstGeom>
        </p:spPr>
      </p:pic>
      <p:sp>
        <p:nvSpPr>
          <p:cNvPr id="17" name="Заголовок 9">
            <a:extLst>
              <a:ext uri="{FF2B5EF4-FFF2-40B4-BE49-F238E27FC236}">
                <a16:creationId xmlns:a16="http://schemas.microsoft.com/office/drawing/2014/main" xmlns="" id="{FD266647-524C-45A1-88E6-FEFA9BCFC8BD}"/>
              </a:ext>
            </a:extLst>
          </p:cNvPr>
          <p:cNvSpPr txBox="1">
            <a:spLocks/>
          </p:cNvSpPr>
          <p:nvPr/>
        </p:nvSpPr>
        <p:spPr>
          <a:xfrm>
            <a:off x="357737" y="893696"/>
            <a:ext cx="8753177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Великая Отечественная война — годы испытаний,</a:t>
            </a:r>
          </a:p>
          <a:p>
            <a:r>
              <a:rPr lang="ru-RU" sz="3200" b="1" dirty="0"/>
              <a:t>мужества и героизма белорусского народа</a:t>
            </a:r>
            <a:endParaRPr lang="x-none" sz="28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88C0984-E152-405E-A006-02E22175DA00}"/>
              </a:ext>
            </a:extLst>
          </p:cNvPr>
          <p:cNvGrpSpPr/>
          <p:nvPr/>
        </p:nvGrpSpPr>
        <p:grpSpPr>
          <a:xfrm>
            <a:off x="1595845" y="5229608"/>
            <a:ext cx="1919999" cy="1440000"/>
            <a:chOff x="2874169" y="4643684"/>
            <a:chExt cx="1919999" cy="14400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9FFB89B0-FE0C-4558-B63C-FC4F60DCD478}"/>
                </a:ext>
              </a:extLst>
            </p:cNvPr>
            <p:cNvSpPr/>
            <p:nvPr/>
          </p:nvSpPr>
          <p:spPr>
            <a:xfrm>
              <a:off x="2874169" y="4643684"/>
              <a:ext cx="1919999" cy="1440000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3" name="Рисунок 12">
              <a:hlinkClick r:id="rId11"/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3"/>
            <a:stretch/>
          </p:blipFill>
          <p:spPr>
            <a:xfrm>
              <a:off x="2874169" y="4772593"/>
              <a:ext cx="1900985" cy="1194126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029A84C-6C04-456E-BFFA-DE84424DB016}"/>
              </a:ext>
            </a:extLst>
          </p:cNvPr>
          <p:cNvGrpSpPr/>
          <p:nvPr/>
        </p:nvGrpSpPr>
        <p:grpSpPr>
          <a:xfrm>
            <a:off x="3282799" y="4165487"/>
            <a:ext cx="1919999" cy="1440000"/>
            <a:chOff x="5613903" y="5160413"/>
            <a:chExt cx="1919999" cy="144000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DC06536-8420-4D9E-AF6C-C7DDD5F3C399}"/>
                </a:ext>
              </a:extLst>
            </p:cNvPr>
            <p:cNvSpPr/>
            <p:nvPr/>
          </p:nvSpPr>
          <p:spPr>
            <a:xfrm>
              <a:off x="5613903" y="5160413"/>
              <a:ext cx="1919999" cy="1440000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4" name="Рисунок 13">
              <a:hlinkClick r:id="rId13"/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9"/>
            <a:stretch/>
          </p:blipFill>
          <p:spPr>
            <a:xfrm>
              <a:off x="5613903" y="5260299"/>
              <a:ext cx="1919999" cy="124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95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6376001" y="1918369"/>
            <a:ext cx="54698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За период гитлеровской оккупации уничтожено</a:t>
            </a:r>
          </a:p>
          <a:p>
            <a:pPr algn="just">
              <a:spcAft>
                <a:spcPts val="0"/>
              </a:spcAft>
            </a:pPr>
            <a:r>
              <a:rPr lang="ru-RU" sz="2000" b="1" dirty="0"/>
              <a:t>9200</a:t>
            </a:r>
            <a:r>
              <a:rPr lang="ru-RU" sz="2000" dirty="0"/>
              <a:t> сел и деревень, около </a:t>
            </a:r>
            <a:r>
              <a:rPr lang="ru-RU" sz="2000" b="1" dirty="0"/>
              <a:t>5,5 тыс. </a:t>
            </a:r>
            <a:r>
              <a:rPr lang="ru-RU" sz="2000" dirty="0"/>
              <a:t>из них вместе со всем или частью населения, </a:t>
            </a:r>
            <a:br>
              <a:rPr lang="ru-RU" sz="2000" dirty="0"/>
            </a:br>
            <a:r>
              <a:rPr lang="ru-RU" sz="2000" b="1" dirty="0"/>
              <a:t>186</a:t>
            </a:r>
            <a:r>
              <a:rPr lang="ru-RU" sz="2000" dirty="0"/>
              <a:t> деревень так и не возродились.</a:t>
            </a:r>
          </a:p>
          <a:p>
            <a:pPr algn="just">
              <a:spcAft>
                <a:spcPts val="0"/>
              </a:spcAft>
            </a:pPr>
            <a:endParaRPr lang="ru-RU" sz="2000" dirty="0"/>
          </a:p>
          <a:p>
            <a:pPr algn="just">
              <a:spcAft>
                <a:spcPts val="0"/>
              </a:spcAft>
            </a:pPr>
            <a:r>
              <a:rPr lang="ru-RU" sz="2000" dirty="0"/>
              <a:t>За три года оккупации погибли более </a:t>
            </a:r>
            <a:r>
              <a:rPr lang="ru-RU" sz="2000" b="1" dirty="0"/>
              <a:t>2 </a:t>
            </a:r>
            <a:r>
              <a:rPr lang="ru-RU" sz="2000" b="1" dirty="0" smtClean="0"/>
              <a:t>млн</a:t>
            </a:r>
            <a:r>
              <a:rPr lang="ru-RU" sz="2000" b="1" dirty="0"/>
              <a:t>.</a:t>
            </a:r>
            <a:r>
              <a:rPr lang="ru-RU" sz="2000" b="1" dirty="0" smtClean="0"/>
              <a:t> </a:t>
            </a:r>
            <a:r>
              <a:rPr lang="ru-RU" sz="2000" dirty="0"/>
              <a:t>человек. Погиб </a:t>
            </a:r>
            <a:r>
              <a:rPr lang="ru-RU" sz="2000" b="1" dirty="0"/>
              <a:t>каждый третий </a:t>
            </a:r>
            <a:r>
              <a:rPr lang="ru-RU" sz="2000" dirty="0"/>
              <a:t>житель Беларуси.</a:t>
            </a:r>
          </a:p>
          <a:p>
            <a:pPr algn="just">
              <a:spcAft>
                <a:spcPts val="0"/>
              </a:spcAft>
            </a:pPr>
            <a:endParaRPr lang="ru-RU" sz="2000" b="1" dirty="0"/>
          </a:p>
          <a:p>
            <a:pPr algn="just">
              <a:spcAft>
                <a:spcPts val="0"/>
              </a:spcAft>
            </a:pPr>
            <a:r>
              <a:rPr lang="ru-RU" sz="2000" dirty="0"/>
              <a:t>В 1973 г. вышла книга </a:t>
            </a:r>
            <a:r>
              <a:rPr lang="be-BY" sz="2000" dirty="0"/>
              <a:t>«Я з вогненнай вёскі…» — </a:t>
            </a:r>
            <a:r>
              <a:rPr lang="ru-RU" sz="2000" dirty="0"/>
              <a:t>документальный сборник, основу которого составили собранные авторами воспоминания жителей сожженных деревень.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4" y="2072257"/>
            <a:ext cx="5902360" cy="3785652"/>
          </a:xfrm>
          <a:prstGeom prst="rect">
            <a:avLst/>
          </a:prstGeom>
        </p:spPr>
      </p:pic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CFEC8853-23E1-4AAD-9268-324726F992B6}"/>
              </a:ext>
            </a:extLst>
          </p:cNvPr>
          <p:cNvSpPr txBox="1">
            <a:spLocks/>
          </p:cNvSpPr>
          <p:nvPr/>
        </p:nvSpPr>
        <p:spPr>
          <a:xfrm>
            <a:off x="357737" y="893696"/>
            <a:ext cx="8753177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Великая Отечественная война — годы испытаний,</a:t>
            </a:r>
          </a:p>
          <a:p>
            <a:r>
              <a:rPr lang="ru-RU" sz="3200" b="1" dirty="0"/>
              <a:t>мужества и героизма белорусского народа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25062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CBD141-658A-4553-B0A1-0F7C7CC4031D}"/>
              </a:ext>
            </a:extLst>
          </p:cNvPr>
          <p:cNvSpPr txBox="1"/>
          <p:nvPr/>
        </p:nvSpPr>
        <p:spPr>
          <a:xfrm>
            <a:off x="6765007" y="1870876"/>
            <a:ext cx="52726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Б</a:t>
            </a:r>
            <a:r>
              <a:rPr lang="ru-RU" sz="2000" dirty="0" smtClean="0"/>
              <a:t>елорусские </a:t>
            </a:r>
            <a:r>
              <a:rPr lang="ru-RU" sz="2000" dirty="0"/>
              <a:t>писатели Алесь Адамович, Владимир Колесник и Янка </a:t>
            </a:r>
            <a:r>
              <a:rPr lang="ru-RU" sz="2000" dirty="0" smtClean="0"/>
              <a:t>Брыль </a:t>
            </a:r>
            <a:r>
              <a:rPr lang="ru-RU" sz="2000" dirty="0"/>
              <a:t>объездили на протяжении 1970–1973 гг. </a:t>
            </a:r>
            <a:r>
              <a:rPr lang="ru-RU" sz="2000" b="1" dirty="0"/>
              <a:t>147</a:t>
            </a:r>
            <a:r>
              <a:rPr lang="ru-RU" sz="2000" dirty="0"/>
              <a:t> деревень </a:t>
            </a: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b="1" dirty="0"/>
              <a:t>35</a:t>
            </a:r>
            <a:r>
              <a:rPr lang="ru-RU" sz="2000" dirty="0"/>
              <a:t> районах Беларуси и собрали более </a:t>
            </a:r>
            <a:br>
              <a:rPr lang="ru-RU" sz="2000" dirty="0"/>
            </a:br>
            <a:r>
              <a:rPr lang="ru-RU" sz="2000" b="1" dirty="0"/>
              <a:t>300</a:t>
            </a:r>
            <a:r>
              <a:rPr lang="ru-RU" sz="2000" dirty="0"/>
              <a:t> </a:t>
            </a:r>
            <a:r>
              <a:rPr lang="ru-RU" sz="2000" dirty="0" smtClean="0"/>
              <a:t>монологов-воспоминаний жителей сожженных деревень.</a:t>
            </a:r>
            <a:endParaRPr lang="ru-RU" sz="2000" dirty="0"/>
          </a:p>
          <a:p>
            <a:endParaRPr lang="ru-RU" sz="2000" b="1" dirty="0"/>
          </a:p>
          <a:p>
            <a:r>
              <a:rPr lang="ru-RU" sz="2000" dirty="0"/>
              <a:t>В нашей республике проведена огромная работа по увековечению памяти об «огненных» деревнях и их погибших жителях. </a:t>
            </a:r>
          </a:p>
          <a:p>
            <a:r>
              <a:rPr lang="ru-RU" sz="2000" dirty="0"/>
              <a:t>В каждом районе Беларуси есть мемориалы на месте уничтоженных гитлеровцами населенных пунктов.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1592" y="5739686"/>
            <a:ext cx="558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Государственный мемориальный комплекс «Хатынь» стал символом трагедии белорусского народа.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1" y="1934513"/>
            <a:ext cx="5851653" cy="3706047"/>
          </a:xfrm>
          <a:prstGeom prst="rect">
            <a:avLst/>
          </a:prstGeom>
        </p:spPr>
      </p:pic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39D1A857-79C0-42B4-9E16-DAFECBFD23D3}"/>
              </a:ext>
            </a:extLst>
          </p:cNvPr>
          <p:cNvSpPr txBox="1">
            <a:spLocks/>
          </p:cNvSpPr>
          <p:nvPr/>
        </p:nvSpPr>
        <p:spPr>
          <a:xfrm>
            <a:off x="357737" y="893696"/>
            <a:ext cx="8753177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Великая Отечественная война — годы испытаний,</a:t>
            </a:r>
          </a:p>
          <a:p>
            <a:r>
              <a:rPr lang="ru-RU" sz="3200" b="1" dirty="0"/>
              <a:t>мужества и героизма белорусского народа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7654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470491" y="785010"/>
            <a:ext cx="723500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В наших сердцах этот подвиг бессмертен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59817" y="1610593"/>
            <a:ext cx="50592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Память о Великой Отечественной войне бережно сохраняется в Беларуси на протяжении всех послевоенных лет.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рамках республиканской героико-патриотической акции </a:t>
            </a:r>
            <a:r>
              <a:rPr lang="ru-RU" sz="2000" b="1" dirty="0"/>
              <a:t>«Великой Победе — 75!»</a:t>
            </a:r>
            <a:r>
              <a:rPr lang="ru-RU" sz="2000" dirty="0"/>
              <a:t> в учреждениях образования продолжается работа по благоустройству воинских захоронений, памятников, мемориальных комплексов.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Учреждения образования сотрудничают с местными военными комиссариатами по поиску неучтенных воинских захоронений и уточнению информации о погибших.</a:t>
            </a:r>
            <a:endParaRPr lang="en-US" sz="2000" dirty="0"/>
          </a:p>
        </p:txBody>
      </p:sp>
      <p:pic>
        <p:nvPicPr>
          <p:cNvPr id="5122" name="Picture 2" descr="http://images.aif.by/007/465/8417c29f8ffdc0500d7b8a38599edd3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2" y="1853566"/>
            <a:ext cx="6096000" cy="40576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482986" y="902810"/>
            <a:ext cx="7367473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В наших сердцах этот подвиг бессмертен!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CBD141-658A-4553-B0A1-0F7C7CC4031D}"/>
              </a:ext>
            </a:extLst>
          </p:cNvPr>
          <p:cNvSpPr txBox="1"/>
          <p:nvPr/>
        </p:nvSpPr>
        <p:spPr>
          <a:xfrm>
            <a:off x="6268170" y="4386497"/>
            <a:ext cx="4928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34596" y="1994331"/>
            <a:ext cx="5068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Серия видеороликов «Беларусь помнит» подготовлена к 75-летию освобождения нашей страны от немецко-фашистских захватчиков </a:t>
            </a:r>
            <a:r>
              <a:rPr lang="ru-RU" sz="2000" dirty="0" err="1"/>
              <a:t>Белтелерадиокомпанией</a:t>
            </a:r>
            <a:r>
              <a:rPr lang="ru-RU" sz="2000" dirty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4814484"/>
            <a:ext cx="5422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 75-летию Великой Победы </a:t>
            </a:r>
          </a:p>
          <a:p>
            <a:pPr algn="just"/>
            <a:r>
              <a:rPr lang="ru-RU" sz="2000" dirty="0"/>
              <a:t>Видеофильм «Партизанский быт»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41" y="2468598"/>
            <a:ext cx="737680" cy="731583"/>
          </a:xfrm>
          <a:prstGeom prst="rect">
            <a:avLst/>
          </a:prstGeom>
        </p:spPr>
      </p:pic>
      <p:pic>
        <p:nvPicPr>
          <p:cNvPr id="6" name="Рисунок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9534" y="1779662"/>
            <a:ext cx="4928636" cy="2109457"/>
          </a:xfrm>
          <a:prstGeom prst="rect">
            <a:avLst/>
          </a:prstGeom>
        </p:spPr>
      </p:pic>
      <p:pic>
        <p:nvPicPr>
          <p:cNvPr id="8" name="Рисунок 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45" y="4163568"/>
            <a:ext cx="3586213" cy="23559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549" y="4824669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352</Words>
  <Application>Microsoft Office PowerPoint</Application>
  <PresentationFormat>Произвольный</PresentationFormat>
  <Paragraphs>55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 Light</vt:lpstr>
      <vt:lpstr>Calibri</vt:lpstr>
      <vt:lpstr>Тема Office</vt:lpstr>
      <vt:lpstr>ПРОЕКТ  «Школа Активного Гражданина»</vt:lpstr>
      <vt:lpstr>Великая Отечественная война занимает особое место в исторической памяти белорусского народа.   Самые драматические события начального периода войны разыгрались на белорусской земле.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 Windows</cp:lastModifiedBy>
  <cp:revision>174</cp:revision>
  <cp:lastPrinted>2018-12-07T06:48:34Z</cp:lastPrinted>
  <dcterms:created xsi:type="dcterms:W3CDTF">2018-12-03T10:14:15Z</dcterms:created>
  <dcterms:modified xsi:type="dcterms:W3CDTF">2020-04-17T14:14:08Z</dcterms:modified>
</cp:coreProperties>
</file>